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4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276" r:id="rId4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21" d="100"/>
          <a:sy n="121" d="100"/>
        </p:scale>
        <p:origin x="-346" y="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22859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909e4fa1b2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909e4fa1b2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909e4fa1b2_2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909e4fa1b2_2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909e4fa1b2_2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909e4fa1b2_2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909e4fa1b2_2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909e4fa1b2_2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909e4fa1b2_2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909e4fa1b2_2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909e4fa1b2_2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909e4fa1b2_2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909e4fa1b2_2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g909e4fa1b2_2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909e4fa1b2_2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909e4fa1b2_2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909e4fa1b2_2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909e4fa1b2_2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909e4fa1b2_2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909e4fa1b2_2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909e4fa1b2_2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g909e4fa1b2_2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909e4fa1b2_2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909e4fa1b2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909e4fa1b2_2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g909e4fa1b2_2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909e4fa1b2_2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909e4fa1b2_2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909e4fa1b2_2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909e4fa1b2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909e4fa1b2_2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909e4fa1b2_2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909e4fa1b2_2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g909e4fa1b2_2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909e4fa1b2_2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909e4fa1b2_2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909e4fa1b2_2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909e4fa1b2_2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09e4fa1b2_2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909e4fa1b2_2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909e4fa1b2_2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909e4fa1b2_2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463778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30" name="Google Shape;130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lang="ru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1975 г. было открыто студенческое общежитие </a:t>
            </a:r>
            <a:br>
              <a:rPr lang="ru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«Росинка»</a:t>
            </a:r>
            <a:endParaRPr sz="2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6" name="Google Shape;196;p34" descr="C:\МУЗЕЙ БСК\музей документы последние\ОБЩ РОСИНКА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71600" y="1200150"/>
            <a:ext cx="6912768" cy="3477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80"/>
              <a:buFont typeface="Times New Roman"/>
              <a:buNone/>
            </a:pPr>
            <a:r>
              <a:rPr lang="ru" sz="288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1987 г. Построен учебно-производственный корпус во дворе техникума</a:t>
            </a:r>
            <a:endParaRPr/>
          </a:p>
        </p:txBody>
      </p:sp>
      <p:pic>
        <p:nvPicPr>
          <p:cNvPr id="202" name="Google Shape;202;p35" descr="C:\МУЗЕЙ БСК\музей\мероприятие\бск 1989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1200150"/>
            <a:ext cx="7128792" cy="358584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60"/>
              <a:buFont typeface="Times New Roman"/>
              <a:buNone/>
            </a:pPr>
            <a:r>
              <a:rPr lang="ru" sz="216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 августа 1988 г. во дворе Белгородского строительного  техникума  была открыта еловая аллея в честь 45-й годовщины  победы в Курской битве</a:t>
            </a:r>
            <a:endParaRPr/>
          </a:p>
        </p:txBody>
      </p:sp>
      <p:pic>
        <p:nvPicPr>
          <p:cNvPr id="208" name="Google Shape;208;p36" descr="C:\Users\Пользователь\Desktop\истор премуз\аллея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48392" y="1200150"/>
            <a:ext cx="6047215" cy="3394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Times New Roman"/>
              <a:buNone/>
            </a:pPr>
            <a:r>
              <a:rPr lang="ru" sz="252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Косенко Виктор Григорьевич директор техникума (колледжа) в1995-2004 гг. ,  выпускник БСТ (1973г.)</a:t>
            </a:r>
            <a:endParaRPr sz="252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4" name="Google Shape;214;p37" descr="C:\Users\Пользователь\Desktop\истор премуз\косенко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95736" y="1329613"/>
            <a:ext cx="4176464" cy="3813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8"/>
          <p:cNvSpPr txBox="1">
            <a:spLocks noGrp="1"/>
          </p:cNvSpPr>
          <p:nvPr>
            <p:ph type="title"/>
          </p:nvPr>
        </p:nvSpPr>
        <p:spPr>
          <a:xfrm>
            <a:off x="467544" y="249492"/>
            <a:ext cx="8229600" cy="8572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r>
              <a:rPr lang="ru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1997 г. Белгородский строительный техникум получает статус учебного повышенного типа- КОЛЛЕДЖ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0" name="Google Shape;220;p3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31640" y="1200150"/>
            <a:ext cx="6336704" cy="385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lang="ru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ноября 1999г. создан музей истории Белгородского строительного колледжа</a:t>
            </a:r>
            <a:endParaRPr sz="2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6" name="Google Shape;226;p39" descr="C:\МУЗЕЙ БСК\музей документы последние\2018-19 год\легенд\кучеров музей.jpg 2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55576" y="1383618"/>
            <a:ext cx="2859526" cy="3394472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227" name="Google Shape;227;p39" descr="C:\МУЗЕЙ БСК\музей документы последние\1год\день музеев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11960" y="1329612"/>
            <a:ext cx="3181375" cy="3456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lang="ru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Погорелов Сергей Алексеевич , директор колледжа в  2004- 2010гг. , выпускник БСТ(1975)</a:t>
            </a:r>
            <a:endParaRPr sz="2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3" name="Google Shape;233;p40" descr="C:\МУЗЕЙ БСК\музей документы последние\мгновения\Погоре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9552" y="1329612"/>
            <a:ext cx="3501335" cy="3394472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234" name="Google Shape;234;p40" descr="C:\Users\Пользователь\Desktop\истор премуз\boKy-d8AiY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4523" y="1815666"/>
            <a:ext cx="3998878" cy="2560885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6195" dist="12700" dir="11400000" algn="tl" rotWithShape="0">
              <a:srgbClr val="000000">
                <a:alpha val="32941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mes New Roman"/>
              <a:buNone/>
            </a:pPr>
            <a:r>
              <a:rPr lang="ru" sz="3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2006г. открыта лаборатория автодиагностики</a:t>
            </a:r>
            <a:endParaRPr sz="36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0" name="Google Shape;240;p41" descr="C:\МУЗЕЙ БСК\музей документы последние\механики 60 лет\мех2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75656" y="1329612"/>
            <a:ext cx="6034617" cy="3394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None/>
            </a:pPr>
            <a:r>
              <a:rPr lang="ru" sz="3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2008-2009 гг. проведена модернизация актового зала колледжа</a:t>
            </a:r>
            <a:endParaRPr sz="3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6" name="Google Shape;246;p42" descr="C:\МУЗЕЙ БСК\музей документы последние\2018-19 год\олимпиадд\DSCN0010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54691" y="1200150"/>
            <a:ext cx="6034617" cy="3394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imes New Roman"/>
              <a:buNone/>
            </a:pPr>
            <a:r>
              <a:rPr lang="ru"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2012 г. создано отделение ПКР</a:t>
            </a:r>
            <a:endParaRPr sz="40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2" name="Google Shape;252;p43" descr="C:\МУЗЕЙ БСК\музей документы последние\2018-19 год\март\пкр755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76201" y="1200150"/>
            <a:ext cx="6791597" cy="3394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473325" y="2788625"/>
            <a:ext cx="8856900" cy="17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Times New Roman"/>
              <a:buNone/>
            </a:pPr>
            <a:r>
              <a:rPr lang="ru" sz="2160">
                <a:latin typeface="Times New Roman"/>
                <a:ea typeface="Times New Roman"/>
                <a:cs typeface="Times New Roman"/>
                <a:sym typeface="Times New Roman"/>
              </a:rPr>
              <a:t>25 МАРТА 1944 ГОДА </a:t>
            </a:r>
            <a:r>
              <a:rPr lang="ru" sz="2160" b="0">
                <a:latin typeface="Times New Roman"/>
                <a:ea typeface="Times New Roman"/>
                <a:cs typeface="Times New Roman"/>
                <a:sym typeface="Times New Roman"/>
              </a:rPr>
              <a:t>ПОСТАНОВЛЕНИЕМ ГОСУДАРСТВЕННОГО КОМИТЕТА ОБОРОНЫ №5465 В ГОРОДЕ </a:t>
            </a:r>
            <a:r>
              <a:rPr lang="ru" sz="2160">
                <a:latin typeface="Times New Roman"/>
                <a:ea typeface="Times New Roman"/>
                <a:cs typeface="Times New Roman"/>
                <a:sym typeface="Times New Roman"/>
              </a:rPr>
              <a:t>КУРСК </a:t>
            </a:r>
            <a:r>
              <a:rPr lang="ru" sz="2160" b="0">
                <a:latin typeface="Times New Roman"/>
                <a:ea typeface="Times New Roman"/>
                <a:cs typeface="Times New Roman"/>
                <a:sym typeface="Times New Roman"/>
              </a:rPr>
              <a:t> СОЗДАН </a:t>
            </a:r>
            <a:r>
              <a:rPr lang="ru" sz="2160">
                <a:latin typeface="Times New Roman"/>
                <a:ea typeface="Times New Roman"/>
                <a:cs typeface="Times New Roman"/>
                <a:sym typeface="Times New Roman"/>
              </a:rPr>
              <a:t>СТРОИТЕЛЬНЫЙ ТЕХНИКУМ </a:t>
            </a:r>
            <a:r>
              <a:rPr lang="ru" sz="2160" b="0">
                <a:latin typeface="Times New Roman"/>
                <a:ea typeface="Times New Roman"/>
                <a:cs typeface="Times New Roman"/>
                <a:sym typeface="Times New Roman"/>
              </a:rPr>
              <a:t>С ЦЕЛЬЮ ПОДГОТОВКИ ТЕХНИКОВ-СТРОИТЕЛЕЙ ДЛЯ ВОССТАНОВЛЕНИЯ ГОРОДОВ, РАЗРУШЕННЫХ НЕМЕЦКО-ФАШИСТСКИМИ ЗАХВАТЧИКАМИ В ГОДЫ ВЕЛИКОЙ ОТЕЧЕСТВЕННОЙ ВОЙНЫ. </a:t>
            </a:r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body" idx="1"/>
          </p:nvPr>
        </p:nvSpPr>
        <p:spPr>
          <a:xfrm>
            <a:off x="722313" y="1545637"/>
            <a:ext cx="7772400" cy="175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endParaRPr/>
          </a:p>
        </p:txBody>
      </p:sp>
      <p:pic>
        <p:nvPicPr>
          <p:cNvPr id="137" name="Google Shape;137;p2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733349"/>
            <a:ext cx="9144000" cy="1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6"/>
          <p:cNvSpPr/>
          <p:nvPr/>
        </p:nvSpPr>
        <p:spPr>
          <a:xfrm>
            <a:off x="0" y="87474"/>
            <a:ext cx="9144000" cy="1305582"/>
          </a:xfrm>
          <a:prstGeom prst="flowChartPunchedTap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6"/>
          <p:cNvSpPr/>
          <p:nvPr/>
        </p:nvSpPr>
        <p:spPr>
          <a:xfrm>
            <a:off x="0" y="3"/>
            <a:ext cx="9144000" cy="853300"/>
          </a:xfrm>
          <a:prstGeom prst="flowChartPunchedTape">
            <a:avLst/>
          </a:prstGeom>
          <a:solidFill>
            <a:srgbClr val="00B0F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ru" sz="3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1944   НАЧАЛО БОЛЬШОГО ПУТИ   1944</a:t>
            </a:r>
            <a:endParaRPr sz="32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lang="ru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 1944 по 2020 Белгородский строительный колледж подготовил более 40000 специалистов </a:t>
            </a:r>
            <a:endParaRPr sz="2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8" name="Google Shape;258;p44" descr="C:\Users\Пользователь\Desktop\истор премуз\карта ссср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05529" y="1200150"/>
            <a:ext cx="6732942" cy="3394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1071563"/>
          </a:xfrm>
        </p:spPr>
        <p:txBody>
          <a:bodyPr/>
          <a:lstStyle/>
          <a:p>
            <a:pPr marR="0" algn="ctr" eaLnBrk="1" hangingPunct="1"/>
            <a:r>
              <a:rPr lang="ru-RU" altLang="ru-RU" b="1" smtClean="0">
                <a:latin typeface="Times New Roman" pitchFamily="18" charset="0"/>
                <a:cs typeface="Times New Roman" pitchFamily="18" charset="0"/>
              </a:rPr>
              <a:t>Специальность</a:t>
            </a:r>
          </a:p>
          <a:p>
            <a:pPr marR="0" algn="ctr" eaLnBrk="1" hangingPunct="1"/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08.02.01 «Строительство и эксплуатация зданий и сооружений»</a:t>
            </a:r>
          </a:p>
          <a:p>
            <a:pPr marR="0" algn="ctr" eaLnBrk="1" hangingPunct="1"/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mtClean="0">
              <a:latin typeface="Times New Roman" pitchFamily="18" charset="0"/>
              <a:cs typeface="Times New Roman" pitchFamily="18" charset="0"/>
            </a:endParaRPr>
          </a:p>
          <a:p>
            <a:pPr marR="0" eaLnBrk="1" hangingPunct="1"/>
            <a:r>
              <a:rPr lang="ru-RU" altLang="ru-RU" smtClean="0"/>
              <a:t> </a:t>
            </a:r>
          </a:p>
          <a:p>
            <a:pPr marR="0" eaLnBrk="1" hangingPunct="1"/>
            <a:endParaRPr lang="ru-RU" altLang="ru-RU" smtClean="0"/>
          </a:p>
        </p:txBody>
      </p:sp>
      <p:sp>
        <p:nvSpPr>
          <p:cNvPr id="6147" name="Прямоугольник 3"/>
          <p:cNvSpPr>
            <a:spLocks noChangeArrowheads="1"/>
          </p:cNvSpPr>
          <p:nvPr/>
        </p:nvSpPr>
        <p:spPr bwMode="auto">
          <a:xfrm>
            <a:off x="3342882" y="1201013"/>
            <a:ext cx="585787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Область профессиональной деятельности выпускников: организация и проведение работ по проектированию, строительству, эксплуатации, ремонту и реконструкции зданий и сооружений. </a:t>
            </a:r>
          </a:p>
          <a:p>
            <a:pPr eaLnBrk="1" hangingPunct="1"/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Объектами профессиональной деятельности выпускников являются: строительные объекты (гражданские, промышленные и сельскохозяйственные здания и сооружения); строительные материалы, изделия и конструкции; </a:t>
            </a:r>
          </a:p>
          <a:p>
            <a:pPr eaLnBrk="1" hangingPunct="1"/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строительные машины и механизмы; нормативная и производственно-техническая документации;</a:t>
            </a:r>
          </a:p>
          <a:p>
            <a:pPr eaLnBrk="1" hangingPunct="1"/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 технологические процессы проектирования, строительства и эксплуатации зданий и сооружений и их конструктивные элементы.</a:t>
            </a:r>
          </a:p>
        </p:txBody>
      </p:sp>
      <p:pic>
        <p:nvPicPr>
          <p:cNvPr id="6148" name="Picture 4" descr="http://www.y-ost.ru/images/img/putev/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17985"/>
            <a:ext cx="3235325" cy="31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13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1071563"/>
          </a:xfrm>
        </p:spPr>
        <p:txBody>
          <a:bodyPr/>
          <a:lstStyle/>
          <a:p>
            <a:pPr marR="0" algn="ctr" eaLnBrk="1" hangingPunct="1"/>
            <a:r>
              <a:rPr lang="ru-RU" altLang="ru-RU" b="1" smtClean="0">
                <a:latin typeface="Times New Roman" pitchFamily="18" charset="0"/>
                <a:cs typeface="Times New Roman" pitchFamily="18" charset="0"/>
              </a:rPr>
              <a:t>Специальность</a:t>
            </a:r>
          </a:p>
          <a:p>
            <a:pPr marR="0" algn="ctr" eaLnBrk="1" hangingPunct="1"/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08.02.01 «Строительство и эксплуатация зданий и сооружений»</a:t>
            </a:r>
          </a:p>
          <a:p>
            <a:pPr marR="0" algn="ctr" eaLnBrk="1" hangingPunct="1"/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mtClean="0">
              <a:latin typeface="Times New Roman" pitchFamily="18" charset="0"/>
              <a:cs typeface="Times New Roman" pitchFamily="18" charset="0"/>
            </a:endParaRPr>
          </a:p>
          <a:p>
            <a:pPr marR="0" eaLnBrk="1" hangingPunct="1"/>
            <a:r>
              <a:rPr lang="ru-RU" altLang="ru-RU" smtClean="0"/>
              <a:t> </a:t>
            </a:r>
          </a:p>
          <a:p>
            <a:pPr marR="0" eaLnBrk="1" hangingPunct="1"/>
            <a:endParaRPr lang="ru-RU" altLang="ru-RU" smtClean="0"/>
          </a:p>
        </p:txBody>
      </p:sp>
      <p:sp>
        <p:nvSpPr>
          <p:cNvPr id="7171" name="Прямоугольник 4"/>
          <p:cNvSpPr>
            <a:spLocks noChangeArrowheads="1"/>
          </p:cNvSpPr>
          <p:nvPr/>
        </p:nvSpPr>
        <p:spPr bwMode="auto">
          <a:xfrm>
            <a:off x="4143376" y="750094"/>
            <a:ext cx="500062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Техник готовится к следующим видам деятельности:</a:t>
            </a:r>
          </a:p>
          <a:p>
            <a:pPr eaLnBrk="1" hangingPunct="1"/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- Участие в проектировании зданий и сооружений. </a:t>
            </a:r>
          </a:p>
          <a:p>
            <a:pPr eaLnBrk="1" hangingPunct="1"/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- Выполнение технологических процессов при строительстве, эксплуатации и реконструкции строительных объектов. </a:t>
            </a:r>
          </a:p>
          <a:p>
            <a:pPr eaLnBrk="1" hangingPunct="1"/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- Организация деятельности структурных подразделений при выполнении строительно-монтажных работ, эксплуатации и реконструкции зданий и сооружений. </a:t>
            </a:r>
          </a:p>
          <a:p>
            <a:pPr eaLnBrk="1" hangingPunct="1"/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- Организация видов работ при эксплуатации и реконструкции строительных объектов. </a:t>
            </a:r>
          </a:p>
          <a:p>
            <a:pPr eaLnBrk="1" hangingPunct="1"/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- Выполнение работ по одной или нескольким профессиям рабочих, должностям служащих</a:t>
            </a:r>
          </a:p>
        </p:txBody>
      </p:sp>
      <p:pic>
        <p:nvPicPr>
          <p:cNvPr id="7172" name="Picture 2" descr="http://dmt-p.narod.ru/specs/sz-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60922"/>
            <a:ext cx="4138613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61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4"/>
          <p:cNvSpPr>
            <a:spLocks noChangeArrowheads="1"/>
          </p:cNvSpPr>
          <p:nvPr/>
        </p:nvSpPr>
        <p:spPr bwMode="auto">
          <a:xfrm>
            <a:off x="1357314" y="0"/>
            <a:ext cx="72866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Кем работать</a:t>
            </a:r>
          </a:p>
          <a:p>
            <a:pPr algn="ctr" eaLnBrk="1" hangingPunct="1"/>
            <a:endParaRPr lang="ru-RU" altLang="ru-RU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5" name="Прямоугольник 5"/>
          <p:cNvSpPr>
            <a:spLocks noChangeArrowheads="1"/>
          </p:cNvSpPr>
          <p:nvPr/>
        </p:nvSpPr>
        <p:spPr bwMode="auto">
          <a:xfrm>
            <a:off x="214314" y="375047"/>
            <a:ext cx="8929687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 b="1">
                <a:latin typeface="Times New Roman" pitchFamily="18" charset="0"/>
                <a:cs typeface="Times New Roman" pitchFamily="18" charset="0"/>
              </a:rPr>
              <a:t>Строитель - профессия массовая и востребованная, ее представители пользуются стабильным спросом на рынке труда. Выпускники специальности «Строительство и эксплуатация зданий и сооружений» получают квалификацию «техник», и, как правило, становятся прорабами. Стартовая зарплата помощника прораба с минимальным опытом — около 20 тысяч рублей в месяц. Начальник участка или прораб, ведущий большой проект, зарабатывает 2000-3000 $ в месяц и выше.</a:t>
            </a:r>
          </a:p>
          <a:p>
            <a:pPr algn="ctr" eaLnBrk="1" hangingPunct="1"/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Перспективы</a:t>
            </a:r>
          </a:p>
          <a:p>
            <a:pPr eaLnBrk="1" hangingPunct="1"/>
            <a:r>
              <a:rPr lang="ru-RU" altLang="ru-RU" sz="1600" b="1">
                <a:latin typeface="Times New Roman" pitchFamily="18" charset="0"/>
                <a:cs typeface="Times New Roman" pitchFamily="18" charset="0"/>
              </a:rPr>
              <a:t>Прорабы могут работать в строительных компаниях, ремонтных фирмах, организациях-подрядчиках. Не стоит бояться высокой конкуренции с коллегами с высшим образованием. Выпускники колледжа на рынке труда ценятся довольно высоко, поскольку среднее специальное образование больше ориентировано на практические занятия. А большинство работодателей предпочитают иметь дело с практиками. Зарплата: от 20 до 40 тысяч рублей.</a:t>
            </a:r>
          </a:p>
          <a:p>
            <a:pPr algn="ctr" eaLnBrk="1" hangingPunct="1"/>
            <a:r>
              <a:rPr lang="ru-RU" altLang="ru-RU"/>
              <a:t/>
            </a:r>
            <a:br>
              <a:rPr lang="ru-RU" altLang="ru-RU"/>
            </a:br>
            <a:endParaRPr lang="ru-RU" altLang="ru-RU"/>
          </a:p>
        </p:txBody>
      </p:sp>
      <p:pic>
        <p:nvPicPr>
          <p:cNvPr id="8196" name="Picture 2" descr="http://zelcollege50.mskobr.ru/images/1%2846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9" y="2946797"/>
            <a:ext cx="385762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51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1928813"/>
          </a:xfrm>
        </p:spPr>
        <p:txBody>
          <a:bodyPr/>
          <a:lstStyle/>
          <a:p>
            <a:pPr marR="0" algn="ctr" eaLnBrk="1" hangingPunct="1"/>
            <a:r>
              <a:rPr lang="ru-RU" altLang="ru-RU" smtClean="0"/>
              <a:t> </a:t>
            </a:r>
          </a:p>
          <a:p>
            <a:pPr marR="0" algn="ctr" eaLnBrk="1" hangingPunct="1"/>
            <a:r>
              <a:rPr lang="ru-RU" altLang="ru-RU" b="1" smtClean="0">
                <a:latin typeface="Times New Roman" pitchFamily="18" charset="0"/>
                <a:cs typeface="Times New Roman" pitchFamily="18" charset="0"/>
              </a:rPr>
              <a:t>Специальность 08.02.03 «Производство неметаллических строительных изделий и конструкций»</a:t>
            </a:r>
            <a:endParaRPr lang="ru-RU" altLang="ru-RU" smtClean="0">
              <a:latin typeface="Times New Roman" pitchFamily="18" charset="0"/>
              <a:cs typeface="Times New Roman" pitchFamily="18" charset="0"/>
            </a:endParaRPr>
          </a:p>
          <a:p>
            <a:pPr marR="0" eaLnBrk="1" hangingPunct="1"/>
            <a:r>
              <a:rPr lang="ru-RU" altLang="ru-RU" smtClean="0"/>
              <a:t> </a:t>
            </a:r>
          </a:p>
          <a:p>
            <a:pPr marR="0" eaLnBrk="1" hangingPunct="1"/>
            <a:endParaRPr lang="ru-RU" altLang="ru-RU" smtClean="0"/>
          </a:p>
        </p:txBody>
      </p:sp>
      <p:pic>
        <p:nvPicPr>
          <p:cNvPr id="9219" name="Picture 3" descr="F:\Новая папка\Continental_AG_Empresa_Nova_Bahia_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285875"/>
            <a:ext cx="7215188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9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3500438" cy="5143500"/>
          </a:xfrm>
        </p:spPr>
        <p:txBody>
          <a:bodyPr/>
          <a:lstStyle/>
          <a:p>
            <a:pPr marR="0" algn="ctr" eaLnBrk="1" hangingPunct="1"/>
            <a:r>
              <a:rPr lang="ru-RU" altLang="ru-RU" smtClean="0"/>
              <a:t> </a:t>
            </a:r>
          </a:p>
          <a:p>
            <a:pPr marR="0" eaLnBrk="1" hangingPunct="1"/>
            <a:r>
              <a:rPr lang="ru-RU" altLang="ru-RU" smtClean="0"/>
              <a:t> </a:t>
            </a:r>
          </a:p>
          <a:p>
            <a:pPr marR="0" eaLnBrk="1" hangingPunct="1"/>
            <a:endParaRPr lang="ru-RU" altLang="ru-RU" smtClean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929188" y="535782"/>
            <a:ext cx="4214812" cy="4607719"/>
          </a:xfrm>
          <a:prstGeom prst="rect">
            <a:avLst/>
          </a:prstGeom>
        </p:spPr>
        <p:txBody>
          <a:bodyPr lIns="0" rIns="18288">
            <a:normAutofit fontScale="70000" lnSpcReduction="20000"/>
          </a:bodyPr>
          <a:lstStyle/>
          <a:p>
            <a:pPr indent="457200" algn="ctr">
              <a:defRPr/>
            </a:pP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Специальность 08.02.03 Производство неметаллических строительных изделий и конструкций была открыта в 1960 году после принятия Советом Министров СССР Постановления «О развитии производства и применения сборного железобетона». С этого времени роль технолога на производстве очень велика. Технолог получает обширные знания, позволяющие внедрять новые технологии, совершенствовать оборудование, технологические процессы. </a:t>
            </a:r>
          </a:p>
          <a:p>
            <a:pPr algn="just">
              <a:defRPr/>
            </a:pPr>
            <a:r>
              <a:rPr lang="ru-RU" sz="2800" dirty="0">
                <a:latin typeface="Constantia" pitchFamily="18" charset="0"/>
              </a:rPr>
              <a:t> </a:t>
            </a:r>
          </a:p>
          <a:p>
            <a:pPr algn="r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ru-RU" sz="2600" dirty="0">
                <a:latin typeface="Constantia" pitchFamily="18" charset="0"/>
              </a:rPr>
              <a:t> </a:t>
            </a:r>
          </a:p>
          <a:p>
            <a:pPr algn="r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endParaRPr lang="ru-RU" sz="2600" dirty="0">
              <a:latin typeface="Constantia" pitchFamily="18" charset="0"/>
            </a:endParaRPr>
          </a:p>
        </p:txBody>
      </p:sp>
      <p:pic>
        <p:nvPicPr>
          <p:cNvPr id="10244" name="Picture 4" descr="F:\Новая папка\1504645975_1504620438_zav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762500" cy="267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F:\Новая папка\237-01-7-12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78906"/>
            <a:ext cx="4786313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81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inzhener-tehnolog-500x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8906"/>
            <a:ext cx="5429250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1366_3-1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354638" cy="267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3500438" cy="5143500"/>
          </a:xfrm>
        </p:spPr>
        <p:txBody>
          <a:bodyPr/>
          <a:lstStyle/>
          <a:p>
            <a:pPr marR="0" algn="ctr" eaLnBrk="1" hangingPunct="1"/>
            <a:r>
              <a:rPr lang="ru-RU" altLang="ru-RU" smtClean="0"/>
              <a:t> </a:t>
            </a:r>
          </a:p>
          <a:p>
            <a:pPr marR="0" eaLnBrk="1" hangingPunct="1"/>
            <a:r>
              <a:rPr lang="ru-RU" altLang="ru-RU" smtClean="0"/>
              <a:t> </a:t>
            </a:r>
          </a:p>
          <a:p>
            <a:pPr marR="0" eaLnBrk="1" hangingPunct="1"/>
            <a:endParaRPr lang="ru-RU" altLang="ru-RU" smtClean="0"/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4929188" y="535782"/>
            <a:ext cx="4214812" cy="4607719"/>
          </a:xfrm>
          <a:prstGeom prst="rect">
            <a:avLst/>
          </a:prstGeom>
        </p:spPr>
        <p:txBody>
          <a:bodyPr lIns="0" rIns="18288">
            <a:normAutofit fontScale="85000" lnSpcReduction="20000"/>
          </a:bodyPr>
          <a:lstStyle/>
          <a:p>
            <a:pPr algn="ctr">
              <a:defRPr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Сегодня отрасль производства строительных материалов – одна из тех отраслей промышленности, которые являются залогом стратегического развития национальной экономики в целом. Развитая отрасль производства строительных материалов служит базой и условием для развития строительной отрасли, являясь трудоемким производством, обеспечивает занятость населения и положительно влияет на экономический климат в регионе.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400" dirty="0"/>
              <a:t> </a:t>
            </a:r>
          </a:p>
          <a:p>
            <a:pPr algn="just">
              <a:defRPr/>
            </a:pPr>
            <a:endParaRPr lang="ru-RU" sz="2800" dirty="0">
              <a:latin typeface="Constantia" pitchFamily="18" charset="0"/>
            </a:endParaRPr>
          </a:p>
          <a:p>
            <a:pPr algn="r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ru-RU" sz="2600" dirty="0">
                <a:latin typeface="Constantia" pitchFamily="18" charset="0"/>
              </a:rPr>
              <a:t> </a:t>
            </a:r>
          </a:p>
          <a:p>
            <a:pPr algn="r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endParaRPr lang="ru-RU" sz="2600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6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" y="-1430476"/>
            <a:ext cx="4214813" cy="7817525"/>
          </a:xfrm>
          <a:noFill/>
        </p:spPr>
        <p:txBody>
          <a:bodyPr tIns="0" rIns="0" bIns="0" anchor="ctr">
            <a:spAutoFit/>
          </a:bodyPr>
          <a:lstStyle/>
          <a:p>
            <a:pPr marR="0"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smtClean="0">
                <a:latin typeface="Times New Roman" pitchFamily="18" charset="0"/>
              </a:rPr>
              <a:t>Т</a:t>
            </a:r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>ехник по специальности 08.02.03 «Производство неметаллических строительных изделий и конструкций готовится к следующим видам деятельности:</a:t>
            </a:r>
            <a:endParaRPr lang="ru-RU" altLang="ru-RU" sz="2000" smtClean="0">
              <a:latin typeface="Times New Roman" pitchFamily="18" charset="0"/>
              <a:cs typeface="Times New Roman" pitchFamily="18" charset="0"/>
            </a:endParaRPr>
          </a:p>
          <a:p>
            <a:pPr marR="0"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- Производство неметаллических строительных изделий и конструкций</a:t>
            </a:r>
          </a:p>
          <a:p>
            <a:pPr marR="0"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- Эксплуатация теплотехнического оборудования производства неметаллических строительных изделий и конструкций</a:t>
            </a:r>
          </a:p>
          <a:p>
            <a:pPr marR="0"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- Автоматизация технологических процессов производства неметаллических строительных изделий и конструкций</a:t>
            </a:r>
          </a:p>
          <a:p>
            <a:pPr marR="0"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- Использование энергосберегающих технологий в производстве неметаллических строительных изделий и конструкций</a:t>
            </a:r>
          </a:p>
          <a:p>
            <a:pPr marR="0"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- Выполнение работ по одной или нескольким профессиям, должностям служащих.</a:t>
            </a:r>
          </a:p>
          <a:p>
            <a:pPr marR="0" algn="l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800" smtClean="0">
                <a:solidFill>
                  <a:srgbClr val="000000"/>
                </a:solidFill>
                <a:cs typeface="Tahoma" pitchFamily="34" charset="0"/>
              </a:rPr>
              <a:t> </a:t>
            </a:r>
            <a:endParaRPr lang="ru-RU" altLang="ru-RU" sz="1800" smtClean="0"/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0"/>
            <a:ext cx="2286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 descr="YptunxrdHR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9" y="0"/>
            <a:ext cx="2465387" cy="246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9" y="2464594"/>
            <a:ext cx="5106987" cy="267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79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-22309"/>
            <a:ext cx="4286250" cy="6263253"/>
          </a:xfrm>
          <a:noFill/>
        </p:spPr>
        <p:txBody>
          <a:bodyPr tIns="0" rIns="0" bIns="0" anchor="ctr">
            <a:spAutoFit/>
          </a:bodyPr>
          <a:lstStyle/>
          <a:p>
            <a:pPr marR="0" algn="ctr" eaLnBrk="1" hangingPunct="1"/>
            <a:r>
              <a:rPr lang="ru-RU" altLang="ru-RU" sz="2800" b="1" smtClean="0">
                <a:latin typeface="Times New Roman" pitchFamily="18" charset="0"/>
                <a:cs typeface="Times New Roman" pitchFamily="18" charset="0"/>
              </a:rPr>
              <a:t>Кем работать:</a:t>
            </a:r>
          </a:p>
          <a:p>
            <a:pPr marR="0" algn="ctr" eaLnBrk="1" hangingPunct="1"/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Специалисты работают мастерами и технологами на предприятиях стройиндустрии, в проектных и исследовательских организациях. А также экспертами и консультантами по строительным материалам   в риэлтерских и торговых организациях. Проектируют  и изготавливают неметаллические строительные изделия и конструкции, выбирают оптимальные варианты производства. Проводят испытания и исследования строительных материалов. Осуществляют контроль качества строительных материалы, полуфабрикатов и готовой продукции, анализируют брак в производстве и определяют причины его возникновения. </a:t>
            </a:r>
            <a:endParaRPr lang="ru-RU" altLang="ru-RU" sz="1800" b="1" smtClean="0">
              <a:latin typeface="Times New Roman" pitchFamily="18" charset="0"/>
              <a:cs typeface="Times New Roman" pitchFamily="18" charset="0"/>
            </a:endParaRPr>
          </a:p>
          <a:p>
            <a:pPr marR="0" eaLnBrk="1" hangingPunct="1"/>
            <a:r>
              <a:rPr lang="ru-RU" altLang="ru-RU" sz="1400" smtClean="0"/>
              <a:t> </a:t>
            </a:r>
          </a:p>
          <a:p>
            <a:pPr marR="0" algn="l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800" smtClean="0">
                <a:solidFill>
                  <a:srgbClr val="000000"/>
                </a:solidFill>
                <a:cs typeface="Tahoma" pitchFamily="34" charset="0"/>
              </a:rPr>
              <a:t> </a:t>
            </a:r>
            <a:endParaRPr lang="ru-RU" altLang="ru-RU" sz="1800" smtClean="0"/>
          </a:p>
        </p:txBody>
      </p:sp>
      <p:pic>
        <p:nvPicPr>
          <p:cNvPr id="13315" name="Picture 2" descr="1_52553f57d069752553f57d06d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9" y="0"/>
            <a:ext cx="4643437" cy="23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 descr="ironconcreteplant-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303860"/>
            <a:ext cx="4786312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6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" y="154410"/>
            <a:ext cx="4714875" cy="4385816"/>
          </a:xfrm>
          <a:noFill/>
        </p:spPr>
        <p:txBody>
          <a:bodyPr tIns="0" rIns="0" bIns="0" anchor="ctr">
            <a:spAutoFit/>
          </a:bodyPr>
          <a:lstStyle/>
          <a:p>
            <a:pPr marR="0" algn="ctr" eaLnBrk="1" hangingPunct="1"/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>Перспективы:</a:t>
            </a:r>
          </a:p>
          <a:p>
            <a:pPr marR="0" algn="ctr" eaLnBrk="1" hangingPunct="1"/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>Средняя зарплата выпускника — около 20-25 тысяч рублей . Проблем с трудоустройством у грамотных специалистов нет, поскольку ни одна отрасль не потребляет такого количества материалов, как строительство. Это десятки миллионов кубометров бетона и железобетона, миллиарды штук кирпича и квадратных метров рулонных материалов. </a:t>
            </a:r>
            <a:r>
              <a:rPr lang="ru-RU" altLang="ru-RU" sz="2800" smtClean="0"/>
              <a:t> </a:t>
            </a:r>
          </a:p>
          <a:p>
            <a:pPr marR="0" eaLnBrk="1" hangingPunct="1"/>
            <a:r>
              <a:rPr lang="ru-RU" altLang="ru-RU" sz="1400" smtClean="0"/>
              <a:t> </a:t>
            </a:r>
          </a:p>
          <a:p>
            <a:pPr marR="0" algn="l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800" smtClean="0">
                <a:solidFill>
                  <a:srgbClr val="000000"/>
                </a:solidFill>
                <a:cs typeface="Tahoma" pitchFamily="34" charset="0"/>
              </a:rPr>
              <a:t> </a:t>
            </a:r>
            <a:endParaRPr lang="ru-RU" altLang="ru-RU" sz="1800" smtClean="0"/>
          </a:p>
        </p:txBody>
      </p:sp>
      <p:pic>
        <p:nvPicPr>
          <p:cNvPr id="14339" name="Picture 2" descr="%D0%BB%D0%BE%D0%B3%D0%BE_2-1024x2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533775" cy="75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 descr="1izovol_izovol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0"/>
            <a:ext cx="12573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 descr="photo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0"/>
            <a:ext cx="3632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 descr="10767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750094"/>
            <a:ext cx="2071688" cy="148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6" descr="logo-2039571-belgoro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910829"/>
            <a:ext cx="2609850" cy="133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7" descr="00000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429000"/>
            <a:ext cx="2643188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8" descr="FqCDJjkpNOzrRt3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8360"/>
            <a:ext cx="5067300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9" descr="4157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4" y="2411016"/>
            <a:ext cx="4351337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99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323528" y="195486"/>
            <a:ext cx="8435280" cy="8572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</a:pPr>
            <a:r>
              <a:rPr lang="ru" sz="1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техникуме обучалось  около 300 человек и было 15-17 преподавателей. Преподаватели совместно с учащимися отремонтировали учебное здание и общежитие, достроили актовый зал.</a:t>
            </a:r>
            <a:endParaRPr/>
          </a:p>
        </p:txBody>
      </p:sp>
      <p:pic>
        <p:nvPicPr>
          <p:cNvPr id="145" name="Google Shape;145;p27" descr="C:\Users\Пользователь\Desktop\истор премуз\рыльск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1144693"/>
            <a:ext cx="7416824" cy="388052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46" name="Google Shape;146;p27" descr="C:\Users\Пользователь\Desktop\эмблема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12360" y="4137924"/>
            <a:ext cx="891098" cy="89109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protownhouse.ru/wp-content/uploads/2015/10/Utverzhdenie-mezhevogo-pla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46610"/>
            <a:ext cx="4500563" cy="225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86188" y="214313"/>
            <a:ext cx="5357812" cy="4714875"/>
          </a:xfrm>
        </p:spPr>
        <p:txBody>
          <a:bodyPr/>
          <a:lstStyle/>
          <a:p>
            <a:pPr marR="0" algn="ctr"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Специальность:</a:t>
            </a:r>
          </a:p>
          <a:p>
            <a:pPr marR="0" algn="ctr"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08.02.06 «Строительство и эксплуатация городских путей сообщения»</a:t>
            </a:r>
            <a:endParaRPr lang="ru-RU" alt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R="0" algn="ctr" eaLnBrk="1" hangingPunct="1"/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Область профессиональной деятельности выпускников: организация и проведение работ по строительству и эксплуатации городских путей сообщения. Объектами профессиональной деятельности выпускников являются: городские улицы и дороги; железнодорожные и трамвайные рельсовые пути; дорожно-строительные материалы и изделия; городские искусственные сооружения; транспортные развязки; технологические процессы по возведению земляного полотна, устройству дорожной одежды, укладке рельсовых путей, строительству искусственных сооружений и ремонтных работах</a:t>
            </a:r>
            <a: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R="0"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49469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https://im0-tub-ru.yandex.net/i?id=5ad31300bbdd4415151fb7d250c59658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71750"/>
            <a:ext cx="39290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86188" y="0"/>
            <a:ext cx="5357812" cy="5143500"/>
          </a:xfrm>
        </p:spPr>
        <p:txBody>
          <a:bodyPr/>
          <a:lstStyle/>
          <a:p>
            <a:pPr marR="0" algn="ctr" eaLnBrk="1" hangingPunct="1"/>
            <a:r>
              <a:rPr lang="ru-RU" altLang="ru-RU" sz="2200" b="1" smtClean="0">
                <a:latin typeface="Times New Roman" pitchFamily="18" charset="0"/>
                <a:cs typeface="Times New Roman" pitchFamily="18" charset="0"/>
              </a:rPr>
              <a:t>Специальность:</a:t>
            </a:r>
          </a:p>
          <a:p>
            <a:pPr marR="0" algn="ctr" eaLnBrk="1" hangingPunct="1"/>
            <a:r>
              <a:rPr lang="ru-RU" altLang="ru-RU" sz="2200" b="1" smtClean="0">
                <a:latin typeface="Times New Roman" pitchFamily="18" charset="0"/>
                <a:cs typeface="Times New Roman" pitchFamily="18" charset="0"/>
              </a:rPr>
              <a:t>08.02.06 «Строительство и эксплуатация городских путей сообщения»</a:t>
            </a:r>
            <a:endParaRPr lang="ru-RU" altLang="ru-RU" sz="2200" smtClean="0">
              <a:latin typeface="Times New Roman" pitchFamily="18" charset="0"/>
              <a:cs typeface="Times New Roman" pitchFamily="18" charset="0"/>
            </a:endParaRPr>
          </a:p>
          <a:p>
            <a:pPr marR="0" algn="ctr" eaLnBrk="1" hangingPunct="1"/>
            <a:r>
              <a:rPr lang="ru-RU" altLang="ru-RU" sz="2400" smtClean="0"/>
              <a:t>Техник готовится к следующим видам деятельности: </a:t>
            </a:r>
          </a:p>
          <a:p>
            <a:pPr marR="0" algn="ctr" eaLnBrk="1" hangingPunct="1"/>
            <a:r>
              <a:rPr lang="ru-RU" altLang="ru-RU" sz="2400" smtClean="0"/>
              <a:t>Участие в проектировании городских путей сообщения. </a:t>
            </a:r>
          </a:p>
          <a:p>
            <a:pPr marR="0" algn="ctr" eaLnBrk="1" hangingPunct="1"/>
            <a:r>
              <a:rPr lang="ru-RU" altLang="ru-RU" sz="2400" smtClean="0"/>
              <a:t>Организация и выполнение работ по строительству городских путей сообщения. </a:t>
            </a:r>
          </a:p>
          <a:p>
            <a:pPr marR="0" algn="ctr" eaLnBrk="1" hangingPunct="1"/>
            <a:r>
              <a:rPr lang="ru-RU" altLang="ru-RU" sz="2400" smtClean="0"/>
              <a:t>Организация и выполнение работ по эксплуатации и ремонту городских путей сообщения. </a:t>
            </a:r>
          </a:p>
          <a:p>
            <a:pPr marR="0" algn="ctr" eaLnBrk="1" hangingPunct="1"/>
            <a:r>
              <a:rPr lang="ru-RU" altLang="ru-RU" sz="2400" smtClean="0"/>
              <a:t>Выполнение работ по одной или нескольким профессиям рабочих, должностям служащих </a:t>
            </a:r>
            <a:endParaRPr lang="ru-RU" altLang="ru-RU" smtClean="0"/>
          </a:p>
        </p:txBody>
      </p:sp>
      <p:pic>
        <p:nvPicPr>
          <p:cNvPr id="16388" name="Picture 2" descr="http://www.rgups.ru/site/assets/files/50672/stroit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7892"/>
            <a:ext cx="3743325" cy="19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15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314" y="0"/>
            <a:ext cx="8929687" cy="5143500"/>
          </a:xfrm>
        </p:spPr>
        <p:txBody>
          <a:bodyPr/>
          <a:lstStyle/>
          <a:p>
            <a:pPr marR="0" algn="ctr" eaLnBrk="1" hangingPunct="1"/>
            <a:r>
              <a:rPr lang="ru-RU" altLang="ru-RU" sz="2200" b="1" smtClean="0">
                <a:latin typeface="Times New Roman" pitchFamily="18" charset="0"/>
                <a:cs typeface="Times New Roman" pitchFamily="18" charset="0"/>
              </a:rPr>
              <a:t>Кем работать</a:t>
            </a:r>
          </a:p>
          <a:p>
            <a:pPr marR="0" algn="l"/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>Выпускники специальности "Строительство и эксплуатация городских путей сообщения"</a:t>
            </a:r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 получают квалификацию "техник" и могут работать специалистами, которые:</a:t>
            </a:r>
          </a:p>
          <a:p>
            <a:pPr marR="0" algn="l"/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проводят полевые изыскательные работы при разработке будущей дороги и выполняют проектирование, строительство и просчеты сроков эксплуатации;</a:t>
            </a:r>
          </a:p>
          <a:p>
            <a:pPr marR="0" algn="l"/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в дорожной службе следят за состоянием городских улиц, безопасностью движения по ним, условиями эксплуатации, контролируют качество покрытия и соблюдение технологии;</a:t>
            </a:r>
          </a:p>
          <a:p>
            <a:pPr marR="0" algn="l"/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осуществляют проектирование и сооружение городских рельсовых и подземных путей сообщения, ремонт и их содержание.</a:t>
            </a:r>
          </a:p>
          <a:p>
            <a:pPr marR="0" algn="l"/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А также специалистам данной категории доступны все виды деятельности, связанные с подбором материалов, строительных машин и техники для сооружения городских улиц и путей.</a:t>
            </a:r>
          </a:p>
          <a:p>
            <a:pPr marR="0" algn="l"/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Серьезные работодатели зачастую останавливают свой выбор на сотрудниках, имеющих опыт, наличием которого могут похвастаться выпускники средних специальных учебных заведений в виду наличия большого количества практических занятий.</a:t>
            </a:r>
          </a:p>
          <a:p>
            <a:pPr marR="0" algn="ctr" eaLnBrk="1" hangingPunct="1"/>
            <a:endParaRPr lang="ru-RU" altLang="ru-RU" sz="220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43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8" y="0"/>
            <a:ext cx="8572500" cy="5143500"/>
          </a:xfrm>
        </p:spPr>
        <p:txBody>
          <a:bodyPr/>
          <a:lstStyle/>
          <a:p>
            <a:pPr marR="0" algn="ctr" eaLnBrk="1" hangingPunct="1"/>
            <a:r>
              <a:rPr lang="ru-RU" altLang="ru-RU" sz="2200" b="1" smtClean="0">
                <a:latin typeface="Times New Roman" pitchFamily="18" charset="0"/>
                <a:cs typeface="Times New Roman" pitchFamily="18" charset="0"/>
              </a:rPr>
              <a:t>Специальность:</a:t>
            </a:r>
          </a:p>
          <a:p>
            <a:pPr marR="0" algn="ctr" eaLnBrk="1" hangingPunct="1"/>
            <a:r>
              <a:rPr lang="ru-RU" altLang="ru-RU" sz="2200" b="1" smtClean="0">
                <a:latin typeface="Times New Roman" pitchFamily="18" charset="0"/>
                <a:cs typeface="Times New Roman" pitchFamily="18" charset="0"/>
              </a:rPr>
              <a:t>23.02.03 «Монтаж, наладка и эксплуатация электрооборудования промышленных и гражданских зданий»</a:t>
            </a:r>
          </a:p>
          <a:p>
            <a:pPr marR="0" algn="l" eaLnBrk="1" hangingPunct="1"/>
            <a:r>
              <a:rPr lang="ru-RU" altLang="ru-RU" sz="2200" smtClean="0">
                <a:latin typeface="Times New Roman" pitchFamily="18" charset="0"/>
                <a:cs typeface="Times New Roman" pitchFamily="18" charset="0"/>
              </a:rPr>
              <a:t>Область профессиональной деятельности выпускников: организация монтажа, наладки, ремонта и эксплуатации силового и осветительного электрооборудования электрических сетей промышленных и гражданских зданий. Объектами профессиональной деятельности выпускников являются: электроустановки (электрические сети, силовое и осветительное электрооборудование жилых, гражданских и промышленных зданий); </a:t>
            </a:r>
          </a:p>
          <a:p>
            <a:pPr marR="0" algn="l" eaLnBrk="1" hangingPunct="1"/>
            <a:r>
              <a:rPr lang="ru-RU" altLang="ru-RU" sz="2200" smtClean="0">
                <a:latin typeface="Times New Roman" pitchFamily="18" charset="0"/>
                <a:cs typeface="Times New Roman" pitchFamily="18" charset="0"/>
              </a:rPr>
              <a:t>техническая документация; </a:t>
            </a:r>
          </a:p>
          <a:p>
            <a:pPr marR="0" algn="l" eaLnBrk="1" hangingPunct="1"/>
            <a:r>
              <a:rPr lang="ru-RU" altLang="ru-RU" sz="2200" smtClean="0">
                <a:latin typeface="Times New Roman" pitchFamily="18" charset="0"/>
                <a:cs typeface="Times New Roman" pitchFamily="18" charset="0"/>
              </a:rPr>
              <a:t>организация работы структурного подразделения</a:t>
            </a:r>
          </a:p>
          <a:p>
            <a:pPr marR="0" eaLnBrk="1" hangingPunct="1"/>
            <a:r>
              <a:rPr lang="ru-RU" altLang="ru-RU" smtClean="0"/>
              <a:t> </a:t>
            </a:r>
          </a:p>
          <a:p>
            <a:pPr marR="0" eaLnBrk="1" hangingPunct="1"/>
            <a:endParaRPr lang="ru-RU" altLang="ru-RU" smtClean="0"/>
          </a:p>
        </p:txBody>
      </p:sp>
      <p:pic>
        <p:nvPicPr>
          <p:cNvPr id="18435" name="Picture 2" descr="https://im0-tub-ru.yandex.net/i?id=9fe8dd4a8b9eae926e3b3ab11000ebd1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3268267"/>
            <a:ext cx="4214812" cy="183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97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brit03.ru/upload/medialibrary/084/084ce34aba0ae7a748db80ba2b98baa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2571750"/>
            <a:ext cx="45434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9" y="0"/>
            <a:ext cx="8643937" cy="3911204"/>
          </a:xfrm>
        </p:spPr>
        <p:txBody>
          <a:bodyPr/>
          <a:lstStyle/>
          <a:p>
            <a:pPr marR="0" algn="ctr" eaLnBrk="1" hangingPunct="1"/>
            <a:r>
              <a:rPr lang="ru-RU" altLang="ru-RU" sz="2200" b="1" smtClean="0">
                <a:latin typeface="Times New Roman" pitchFamily="18" charset="0"/>
                <a:cs typeface="Times New Roman" pitchFamily="18" charset="0"/>
              </a:rPr>
              <a:t>Специальность:</a:t>
            </a:r>
          </a:p>
          <a:p>
            <a:pPr marR="0" algn="ctr" eaLnBrk="1" hangingPunct="1"/>
            <a:r>
              <a:rPr lang="ru-RU" altLang="ru-RU" sz="2200" b="1" smtClean="0">
                <a:latin typeface="Times New Roman" pitchFamily="18" charset="0"/>
                <a:cs typeface="Times New Roman" pitchFamily="18" charset="0"/>
              </a:rPr>
              <a:t>23.02.03 «Монтаж, наладка и эксплуатация электрооборудования промышленных и гражданских зданий»</a:t>
            </a:r>
          </a:p>
          <a:p>
            <a:pPr marR="0" algn="l" eaLnBrk="1" hangingPunct="1"/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>Техник готовится к следующим видам деятельности: </a:t>
            </a:r>
          </a:p>
          <a:p>
            <a:pPr marR="0" algn="l" eaLnBrk="1" hangingPunct="1"/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>Организация и выполнение работ по эксплуатации и ремонту электроустановок. </a:t>
            </a:r>
          </a:p>
          <a:p>
            <a:pPr marR="0" algn="l" eaLnBrk="1" hangingPunct="1"/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>Организация и выполнение работ по монтажу и наладке электрооборудования промышленных и гражданских зданий. Организация и выполнение работ по монтажу и наладке электрических сетей. </a:t>
            </a:r>
          </a:p>
          <a:p>
            <a:pPr marR="0" algn="l" eaLnBrk="1" hangingPunct="1"/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>Организация деятельности производственного подразделения электромонтажной организации. </a:t>
            </a:r>
          </a:p>
          <a:p>
            <a:pPr marR="0" algn="l" eaLnBrk="1" hangingPunct="1"/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>Выполнение работ по одной или нескольким профессиям рабочих, должностям служащих.</a:t>
            </a:r>
          </a:p>
        </p:txBody>
      </p:sp>
    </p:spTree>
    <p:extLst>
      <p:ext uri="{BB962C8B-B14F-4D97-AF65-F5344CB8AC3E}">
        <p14:creationId xmlns:p14="http://schemas.microsoft.com/office/powerpoint/2010/main" val="228532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9" y="0"/>
            <a:ext cx="8643937" cy="3053954"/>
          </a:xfrm>
        </p:spPr>
        <p:txBody>
          <a:bodyPr/>
          <a:lstStyle/>
          <a:p>
            <a:pPr marR="0" algn="ctr" eaLnBrk="1" hangingPunct="1"/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Кем работать </a:t>
            </a:r>
          </a:p>
          <a:p>
            <a:pPr marR="0" algn="ctr"/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Преимущества специальности в том, что техник монтажа, наладки и эксплуатации электрооборудования промышленных и гражданских зданий может работать по одной или нескольким профессиям: электромонтажник по освещению и осветительным сетям, электромонтажник по силовым сетям и электрооборудованию, электромонтер по ремонту и обслуживанию электрооборудования. Вакансии электромеханика есть практически на любом предприятии. Техник-электромеханик с опытом работы может занять должность мастера и стать руководителем работ по монтажу и наладке автоматики.</a:t>
            </a:r>
          </a:p>
          <a:p>
            <a:pPr marR="0"/>
            <a:r>
              <a:rPr lang="ru-RU" altLang="ru-RU" sz="2400" smtClean="0"/>
              <a:t/>
            </a:r>
            <a:br>
              <a:rPr lang="ru-RU" altLang="ru-RU" sz="2400" smtClean="0"/>
            </a:br>
            <a:endParaRPr lang="ru-RU" altLang="ru-RU" sz="24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2" descr="http://spokist.ru/images/Irina/elek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9" y="2489598"/>
            <a:ext cx="4714875" cy="265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55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3482579"/>
          </a:xfrm>
        </p:spPr>
        <p:txBody>
          <a:bodyPr/>
          <a:lstStyle/>
          <a:p>
            <a:pPr marR="0" algn="ctr" eaLnBrk="1" hangingPunct="1"/>
            <a:r>
              <a:rPr lang="ru-RU" altLang="ru-RU" b="1" smtClean="0">
                <a:latin typeface="Times New Roman" pitchFamily="18" charset="0"/>
                <a:cs typeface="Times New Roman" pitchFamily="18" charset="0"/>
              </a:rPr>
              <a:t>Специальность:</a:t>
            </a:r>
          </a:p>
          <a:p>
            <a:pPr marR="0" algn="ctr" eaLnBrk="1" hangingPunct="1"/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23.02.03 «Техническое обслуживание и ремонт автомобильного транспорта»</a:t>
            </a:r>
          </a:p>
          <a:p>
            <a:pPr marR="0" algn="ctr" eaLnBrk="1" hangingPunct="1"/>
            <a:r>
              <a:rPr lang="ru-RU" altLang="ru-RU" sz="2200" b="1" smtClean="0">
                <a:latin typeface="Times New Roman" pitchFamily="18" charset="0"/>
                <a:cs typeface="Times New Roman" pitchFamily="18" charset="0"/>
              </a:rPr>
              <a:t>Область профессиональной деятельности выпускников: организация и проведение работ по техническому обслуживанию и ремонту автомобильного транспорта, организация деятельности первичных трудовых коллективов. Объектами профессиональной деятельности выпускников являются: автотранспортные средства; техническая документация; технологическое оборудование для технического обслуживания и ремонта автотранспортных средств</a:t>
            </a:r>
          </a:p>
          <a:p>
            <a:pPr marR="0" eaLnBrk="1" hangingPunct="1"/>
            <a:r>
              <a:rPr lang="ru-RU" altLang="ru-RU" sz="2200" b="1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R="0" eaLnBrk="1" hangingPunct="1"/>
            <a:endParaRPr lang="ru-RU" altLang="ru-RU" smtClean="0"/>
          </a:p>
        </p:txBody>
      </p:sp>
      <p:pic>
        <p:nvPicPr>
          <p:cNvPr id="21507" name="Picture 2" descr="http://pkt-tomsk.ru/uploads/files/img/1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2857500"/>
            <a:ext cx="457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0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3482579"/>
          </a:xfrm>
        </p:spPr>
        <p:txBody>
          <a:bodyPr/>
          <a:lstStyle/>
          <a:p>
            <a:pPr marR="0" algn="ctr" eaLnBrk="1" hangingPunct="1"/>
            <a:r>
              <a:rPr lang="ru-RU" altLang="ru-RU" b="1" smtClean="0">
                <a:latin typeface="Times New Roman" pitchFamily="18" charset="0"/>
                <a:cs typeface="Times New Roman" pitchFamily="18" charset="0"/>
              </a:rPr>
              <a:t>Специальность:</a:t>
            </a:r>
          </a:p>
          <a:p>
            <a:pPr marR="0" algn="ctr" eaLnBrk="1" hangingPunct="1"/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23.02.03 «Техническое обслуживание и ремонт автомобильного транспорта»</a:t>
            </a:r>
          </a:p>
          <a:p>
            <a:pPr marR="0" algn="l" eaLnBrk="1" hangingPunct="1"/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Техник готовится к следующим видам деятельности: </a:t>
            </a:r>
          </a:p>
          <a:p>
            <a:pPr marR="0" algn="l" eaLnBrk="1" hangingPunct="1"/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Техническое обслуживание и ремонт автотранспортных средств (автотранспорта). </a:t>
            </a:r>
          </a:p>
          <a:p>
            <a:pPr marR="0" algn="l" eaLnBrk="1" hangingPunct="1"/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Организация деятельности коллектива исполнителей. </a:t>
            </a:r>
          </a:p>
          <a:p>
            <a:pPr marR="0" algn="l" eaLnBrk="1" hangingPunct="1"/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Выполнение работ по одной или нескольким профессиям рабочих, должностям служащих</a:t>
            </a:r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R="0" eaLnBrk="1" hangingPunct="1"/>
            <a:endParaRPr lang="ru-RU" altLang="ru-RU" smtClean="0"/>
          </a:p>
        </p:txBody>
      </p:sp>
      <p:pic>
        <p:nvPicPr>
          <p:cNvPr id="22531" name="Picture 2" descr="https://a.radikal.ru/a00/1803/70/a90dbd70ec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9" y="2981325"/>
            <a:ext cx="442912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28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2732485"/>
          </a:xfrm>
        </p:spPr>
        <p:txBody>
          <a:bodyPr/>
          <a:lstStyle/>
          <a:p>
            <a:pPr marR="0" algn="ctr" eaLnBrk="1" hangingPunct="1"/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Кем работать</a:t>
            </a:r>
          </a:p>
          <a:p>
            <a:pPr marR="0" algn="ctr" eaLnBrk="1" hangingPunct="1"/>
            <a:r>
              <a:rPr lang="ru-RU" altLang="ru-RU" sz="2400" smtClean="0"/>
              <a:t>Выпускник подготовлен к работе в системе технического сервиса автомобильного транспорта и ориентирован на работу на станциях технического обслуживания, в дилерских технических центрах, в автосервисах и авторемонтных предприятиях в качестве специалистов по обслуживанию и ремонту автомобилей различной специализации.</a:t>
            </a:r>
            <a:br>
              <a:rPr lang="ru-RU" altLang="ru-RU" sz="2400" smtClean="0"/>
            </a:br>
            <a:r>
              <a:rPr lang="ru-RU" altLang="ru-RU" sz="2400" smtClean="0"/>
              <a:t/>
            </a:r>
            <a:br>
              <a:rPr lang="ru-RU" altLang="ru-RU" sz="2400" smtClean="0"/>
            </a:br>
            <a:endParaRPr lang="ru-RU" altLang="ru-RU" smtClean="0"/>
          </a:p>
        </p:txBody>
      </p:sp>
      <p:pic>
        <p:nvPicPr>
          <p:cNvPr id="23555" name="Picture 2" descr="https://postupi.online/images/images275/286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250281"/>
            <a:ext cx="6643688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42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5" descr="C:\МУЗЕЙ БСК\музей документы последние\2018-19 год\декабрь\кружки\эмблемаккол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2650" y="771525"/>
            <a:ext cx="3629025" cy="36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None/>
            </a:pPr>
            <a:r>
              <a:rPr lang="ru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Белгородский строительный колледж</a:t>
            </a:r>
            <a:br>
              <a:rPr lang="ru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Нам жить и строить в XXI веке !!!</a:t>
            </a:r>
            <a:endParaRPr sz="32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5" name="Google Shape;265;p45"/>
          <p:cNvSpPr txBox="1">
            <a:spLocks noGrp="1"/>
          </p:cNvSpPr>
          <p:nvPr>
            <p:ph type="body" idx="1"/>
          </p:nvPr>
        </p:nvSpPr>
        <p:spPr>
          <a:xfrm>
            <a:off x="457200" y="1383618"/>
            <a:ext cx="8229600" cy="3402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/>
          <p:nvPr/>
        </p:nvSpPr>
        <p:spPr>
          <a:xfrm>
            <a:off x="179512" y="0"/>
            <a:ext cx="8784976" cy="1329612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8"/>
          <p:cNvSpPr txBox="1"/>
          <p:nvPr/>
        </p:nvSpPr>
        <p:spPr>
          <a:xfrm>
            <a:off x="323528" y="573528"/>
            <a:ext cx="8496944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1957  -РОЖДЕНИЕ БЕЛГОРОДСКОЙ ИСТОРИИ</a:t>
            </a:r>
            <a:endParaRPr sz="2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3" name="Google Shape;153;p28" descr="C:\Users\Пользователь\Desktop\истор премуз\z5zDwWezNRM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568" y="1585900"/>
            <a:ext cx="2601515" cy="3195638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154" name="Google Shape;154;p28" descr="C:\Users\Пользователь\Desktop\истор премуз\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4628" y="2247714"/>
            <a:ext cx="4405844" cy="3024336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6195" dist="12700" dir="11400000" algn="tl" rotWithShape="0">
              <a:srgbClr val="000000">
                <a:alpha val="32941"/>
              </a:srgbClr>
            </a:outerShdw>
          </a:effectLst>
        </p:spPr>
      </p:pic>
      <p:sp>
        <p:nvSpPr>
          <p:cNvPr id="155" name="Google Shape;155;p28"/>
          <p:cNvSpPr txBox="1"/>
          <p:nvPr/>
        </p:nvSpPr>
        <p:spPr>
          <a:xfrm>
            <a:off x="4152255" y="1761660"/>
            <a:ext cx="4668217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Приказ о переводе техникума из г.Рыльск в г. Белгород (1957г.)</a:t>
            </a:r>
            <a:endParaRPr sz="1800" b="1"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>
            <a:spLocks noGrp="1"/>
          </p:cNvSpPr>
          <p:nvPr>
            <p:ph type="title"/>
          </p:nvPr>
        </p:nvSpPr>
        <p:spPr>
          <a:xfrm>
            <a:off x="251520" y="141480"/>
            <a:ext cx="8568952" cy="10801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20"/>
              <a:buFont typeface="Times New Roman"/>
              <a:buNone/>
            </a:pPr>
            <a:r>
              <a:rPr lang="ru" sz="162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Чубинидзе Ипполит Фарсаданович , директор Белгородского строительного техникума  в 1956-1963 гг.</a:t>
            </a:r>
            <a:br>
              <a:rPr lang="ru" sz="162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162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Осуществил перевод техникума в 1956-57г.г. из г.Рыльска в г.Белгород в здание по ул.Ленина (ул.Императора Николая II), построенное в 1862 году купцом Чумичевым Н.И</a:t>
            </a:r>
            <a:r>
              <a:rPr lang="ru" sz="144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/>
          </a:p>
        </p:txBody>
      </p:sp>
      <p:pic>
        <p:nvPicPr>
          <p:cNvPr id="161" name="Google Shape;161;p29" descr="C:\МУЗЕЙ БСК\музей\директора\2.tif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3568" y="1437624"/>
            <a:ext cx="3138653" cy="3394472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62" name="Google Shape;162;p29" descr="C:\Users\Пользователь\Desktop\истор премуз\VGNFXXr57-I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4048" y="1275606"/>
            <a:ext cx="3308845" cy="1615387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6195" dist="12700" dir="11400000" algn="tl" rotWithShape="0">
              <a:srgbClr val="000000">
                <a:alpha val="32941"/>
              </a:srgbClr>
            </a:outerShdw>
          </a:effectLst>
        </p:spPr>
      </p:pic>
      <p:pic>
        <p:nvPicPr>
          <p:cNvPr id="163" name="Google Shape;163;p29" descr="C:\МУЗЕЙ БСК\музей документы последние\подопрителе\рыльск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8390" y="3165816"/>
            <a:ext cx="2965877" cy="183620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9"/>
          <p:cNvSpPr txBox="1"/>
          <p:nvPr/>
        </p:nvSpPr>
        <p:spPr>
          <a:xfrm>
            <a:off x="3707904" y="2890992"/>
            <a:ext cx="4896544" cy="4847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Преподаватели БСТ (БСК) 1957г.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(перед отъездом из города Рыльск)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r>
              <a:rPr lang="ru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1959 г. была проведена  реконструкция здания техникума по ул. Ленина (Гражданский проспект ) , а также  пристроен корпус по ул.Красина (ул. Чумичева)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0" name="Google Shape;170;p30" descr="C:\Users\Пользователь\Desktop\истор премуз\zgOwN5J5lBY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9552" y="1383618"/>
            <a:ext cx="4464496" cy="324036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171" name="Google Shape;171;p30" descr="C:\МУЗЕЙ БСК\музей документы последние\музейвк\ВИДЫ БСКК\бск1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1921" y="2299529"/>
            <a:ext cx="5184576" cy="2795047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6195" dist="12700" dir="11400000" algn="tl" rotWithShape="0">
              <a:srgbClr val="000000">
                <a:alpha val="32941"/>
              </a:srgbClr>
            </a:outerShdw>
          </a:effectLst>
        </p:spPr>
      </p:pic>
      <p:pic>
        <p:nvPicPr>
          <p:cNvPr id="172" name="Google Shape;172;p30" descr="C:\Users\Пользователь\Desktop\эмблема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91880" y="4137924"/>
            <a:ext cx="1139362" cy="1139362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1" descr="C:\МУЗЕЙ БСК\музей\документы советской страны\экспозиция выпускники\даньшин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mes New Roman"/>
              <a:buNone/>
            </a:pPr>
            <a:r>
              <a:rPr lang="ru" sz="3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1сентября 1960г.  открыто технологическое отделение</a:t>
            </a:r>
            <a:endParaRPr sz="36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3" name="Google Shape;183;p32" descr="C:\МУЗЕЙ БСК\музей документы последние\Скан фотографий\scanner_20171003_112218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71600" y="1113588"/>
            <a:ext cx="7128792" cy="385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Times New Roman"/>
              <a:buNone/>
            </a:pPr>
            <a:r>
              <a:rPr lang="ru" sz="3959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1сентября 1965г.  открыто отделение ТОАТ</a:t>
            </a:r>
            <a:endParaRPr sz="3959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9" name="Google Shape;189;p33" descr="C:\МУЗЕЙ БСК\музей документы последние\Скан фотографий\scanner_20171003_112338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91680" y="1113588"/>
            <a:ext cx="6003591" cy="339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3" descr="C:\МУЗЕЙ БСК\музей документы последние\механики 60 лет\эмблема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6403" y="4191930"/>
            <a:ext cx="1220426" cy="810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1318</Words>
  <Application>Microsoft Office PowerPoint</Application>
  <PresentationFormat>Экран (16:9)</PresentationFormat>
  <Paragraphs>120</Paragraphs>
  <Slides>39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Simple Light</vt:lpstr>
      <vt:lpstr>Тема Office</vt:lpstr>
      <vt:lpstr>Презентация PowerPoint</vt:lpstr>
      <vt:lpstr>25 МАРТА 1944 ГОДА ПОСТАНОВЛЕНИЕМ ГОСУДАРСТВЕННОГО КОМИТЕТА ОБОРОНЫ №5465 В ГОРОДЕ КУРСК  СОЗДАН СТРОИТЕЛЬНЫЙ ТЕХНИКУМ С ЦЕЛЬЮ ПОДГОТОВКИ ТЕХНИКОВ-СТРОИТЕЛЕЙ ДЛЯ ВОССТАНОВЛЕНИЯ ГОРОДОВ, РАЗРУШЕННЫХ НЕМЕЦКО-ФАШИСТСКИМИ ЗАХВАТЧИКАМИ В ГОДЫ ВЕЛИКОЙ ОТЕЧЕСТВЕННОЙ ВОЙНЫ. </vt:lpstr>
      <vt:lpstr>В техникуме обучалось  около 300 человек и было 15-17 преподавателей. Преподаватели совместно с учащимися отремонтировали учебное здание и общежитие, достроили актовый зал.</vt:lpstr>
      <vt:lpstr>Презентация PowerPoint</vt:lpstr>
      <vt:lpstr>Чубинидзе Ипполит Фарсаданович , директор Белгородского строительного техникума  в 1956-1963 гг.  Осуществил перевод техникума в 1956-57г.г. из г.Рыльска в г.Белгород в здание по ул.Ленина (ул.Императора Николая II), построенное в 1862 году купцом Чумичевым Н.И. </vt:lpstr>
      <vt:lpstr>В 1959 г. была проведена  реконструкция здания техникума по ул. Ленина (Гражданский проспект ) , а также  пристроен корпус по ул.Красина (ул. Чумичева)</vt:lpstr>
      <vt:lpstr>Презентация PowerPoint</vt:lpstr>
      <vt:lpstr>1сентября 1960г.  открыто технологическое отделение</vt:lpstr>
      <vt:lpstr>1сентября 1965г.  открыто отделение ТОАТ</vt:lpstr>
      <vt:lpstr>В 1975 г. было открыто студенческое общежитие  «Росинка»</vt:lpstr>
      <vt:lpstr>В 1987 г. Построен учебно-производственный корпус во дворе техникума</vt:lpstr>
      <vt:lpstr>23 августа 1988 г. во дворе Белгородского строительного  техникума  была открыта еловая аллея в честь 45-й годовщины  победы в Курской битве</vt:lpstr>
      <vt:lpstr>Косенко Виктор Григорьевич директор техникума (колледжа) в1995-2004 гг. ,  выпускник БСТ (1973г.)</vt:lpstr>
      <vt:lpstr>В 1997 г. Белгородский строительный техникум получает статус учебного повышенного типа- КОЛЛЕДЖ</vt:lpstr>
      <vt:lpstr>4 ноября 1999г. создан музей истории Белгородского строительного колледжа</vt:lpstr>
      <vt:lpstr>Погорелов Сергей Алексеевич , директор колледжа в  2004- 2010гг. , выпускник БСТ(1975)</vt:lpstr>
      <vt:lpstr>В 2006г. открыта лаборатория автодиагностики</vt:lpstr>
      <vt:lpstr>В 2008-2009 гг. проведена модернизация актового зала колледжа</vt:lpstr>
      <vt:lpstr>В 2012 г. создано отделение ПКР</vt:lpstr>
      <vt:lpstr>С 1944 по 2020 Белгородский строительный колледж подготовил более 40000 специалистов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Белгородский строительный колледж Нам жить и строить в XXI веке 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</cp:revision>
  <dcterms:modified xsi:type="dcterms:W3CDTF">2020-08-14T11:11:00Z</dcterms:modified>
</cp:coreProperties>
</file>